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71" r:id="rId15"/>
    <p:sldId id="272" r:id="rId16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nva Sans" panose="020B0604020202020204" charset="0"/>
      <p:regular r:id="rId21"/>
    </p:embeddedFont>
    <p:embeddedFont>
      <p:font typeface="Canva Sans Bold" panose="020B0604020202020204" charset="0"/>
      <p:regular r:id="rId22"/>
    </p:embeddedFont>
    <p:embeddedFont>
      <p:font typeface="Hammersmith One" panose="02010703030501060504" pitchFamily="2" charset="0"/>
      <p:regular r:id="rId23"/>
    </p:embeddedFont>
    <p:embeddedFont>
      <p:font typeface="Poppins" panose="00000500000000000000" pitchFamily="2" charset="0"/>
      <p:regular r:id="rId24"/>
      <p:bold r:id="rId25"/>
      <p:italic r:id="rId26"/>
      <p:boldItalic r:id="rId27"/>
    </p:embeddedFont>
    <p:embeddedFont>
      <p:font typeface="Poppins Bold" panose="00000800000000000000" pitchFamily="2" charset="0"/>
      <p:regular r:id="rId28"/>
      <p:bold r:id="rId29"/>
    </p:embeddedFont>
    <p:embeddedFont>
      <p:font typeface="Poppins Italics" panose="020B0604020202020204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28" autoAdjust="0"/>
    <p:restoredTop sz="95394" autoAdjust="0"/>
  </p:normalViewPr>
  <p:slideViewPr>
    <p:cSldViewPr>
      <p:cViewPr>
        <p:scale>
          <a:sx n="50" d="100"/>
          <a:sy n="50" d="100"/>
        </p:scale>
        <p:origin x="1061" y="3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5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5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7" Type="http://schemas.openxmlformats.org/officeDocument/2006/relationships/image" Target="../media/image5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9.svg"/><Relationship Id="rId7" Type="http://schemas.openxmlformats.org/officeDocument/2006/relationships/image" Target="../media/image7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5.jpeg"/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12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5.svg"/><Relationship Id="rId5" Type="http://schemas.openxmlformats.org/officeDocument/2006/relationships/image" Target="../media/image11.svg"/><Relationship Id="rId10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13.png"/><Relationship Id="rId1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2.svg"/><Relationship Id="rId10" Type="http://schemas.openxmlformats.org/officeDocument/2006/relationships/image" Target="../media/image18.png"/><Relationship Id="rId4" Type="http://schemas.openxmlformats.org/officeDocument/2006/relationships/image" Target="../media/image1.png"/><Relationship Id="rId9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26978" y="2583738"/>
            <a:ext cx="8864679" cy="4181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000"/>
              </a:lnSpc>
            </a:pPr>
            <a:r>
              <a:rPr lang="en-US" sz="7857" dirty="0">
                <a:solidFill>
                  <a:srgbClr val="000000"/>
                </a:solidFill>
                <a:latin typeface="Hammersmith One"/>
              </a:rPr>
              <a:t>App Based Control and Monitor Using LPC2138</a:t>
            </a:r>
          </a:p>
        </p:txBody>
      </p:sp>
      <p:sp>
        <p:nvSpPr>
          <p:cNvPr id="3" name="Freeform 3"/>
          <p:cNvSpPr/>
          <p:nvPr/>
        </p:nvSpPr>
        <p:spPr>
          <a:xfrm>
            <a:off x="9801943" y="0"/>
            <a:ext cx="13368801" cy="10865189"/>
          </a:xfrm>
          <a:custGeom>
            <a:avLst/>
            <a:gdLst/>
            <a:ahLst/>
            <a:cxnLst/>
            <a:rect l="l" t="t" r="r" b="b"/>
            <a:pathLst>
              <a:path w="13368801" h="10865189">
                <a:moveTo>
                  <a:pt x="0" y="0"/>
                </a:moveTo>
                <a:lnTo>
                  <a:pt x="13368800" y="0"/>
                </a:lnTo>
                <a:lnTo>
                  <a:pt x="13368800" y="10865189"/>
                </a:lnTo>
                <a:lnTo>
                  <a:pt x="0" y="108651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26978" y="8181975"/>
            <a:ext cx="2583503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737373"/>
                </a:solidFill>
                <a:latin typeface="Poppins Italics"/>
              </a:rPr>
              <a:t>Created by Group 7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323221" y="494495"/>
            <a:ext cx="12677608" cy="1506560"/>
            <a:chOff x="0" y="0"/>
            <a:chExt cx="16903477" cy="200874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38477" cy="2008747"/>
            </a:xfrm>
            <a:custGeom>
              <a:avLst/>
              <a:gdLst/>
              <a:ahLst/>
              <a:cxnLst/>
              <a:rect l="l" t="t" r="r" b="b"/>
              <a:pathLst>
                <a:path w="2338477" h="2008747">
                  <a:moveTo>
                    <a:pt x="0" y="0"/>
                  </a:moveTo>
                  <a:lnTo>
                    <a:pt x="2338477" y="0"/>
                  </a:lnTo>
                  <a:lnTo>
                    <a:pt x="2338477" y="2008747"/>
                  </a:lnTo>
                  <a:lnTo>
                    <a:pt x="0" y="20087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7" name="TextBox 7"/>
            <p:cNvSpPr txBox="1"/>
            <p:nvPr/>
          </p:nvSpPr>
          <p:spPr>
            <a:xfrm>
              <a:off x="2355945" y="472456"/>
              <a:ext cx="14547532" cy="9781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60"/>
                </a:lnSpc>
              </a:pPr>
              <a:r>
                <a:rPr lang="en-US" sz="4400">
                  <a:solidFill>
                    <a:srgbClr val="000000"/>
                  </a:solidFill>
                  <a:latin typeface="Canva Sans Bold"/>
                </a:rPr>
                <a:t>Walchand College of Engineering, Sangli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26978" y="7311732"/>
            <a:ext cx="8027043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Course: Embedded System Design</a:t>
            </a:r>
          </a:p>
        </p:txBody>
      </p:sp>
      <p:sp>
        <p:nvSpPr>
          <p:cNvPr id="9" name="Freeform 9"/>
          <p:cNvSpPr/>
          <p:nvPr/>
        </p:nvSpPr>
        <p:spPr>
          <a:xfrm>
            <a:off x="626978" y="6764057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8" y="0"/>
                </a:lnTo>
                <a:lnTo>
                  <a:pt x="1414478" y="372907"/>
                </a:lnTo>
                <a:lnTo>
                  <a:pt x="0" y="3729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16161095" y="4454570"/>
            <a:ext cx="9881325" cy="8030822"/>
          </a:xfrm>
          <a:custGeom>
            <a:avLst/>
            <a:gdLst/>
            <a:ahLst/>
            <a:cxnLst/>
            <a:rect l="l" t="t" r="r" b="b"/>
            <a:pathLst>
              <a:path w="9881325" h="8030822">
                <a:moveTo>
                  <a:pt x="9881325" y="8030822"/>
                </a:moveTo>
                <a:lnTo>
                  <a:pt x="0" y="8030822"/>
                </a:lnTo>
                <a:lnTo>
                  <a:pt x="0" y="0"/>
                </a:lnTo>
                <a:lnTo>
                  <a:pt x="9881325" y="0"/>
                </a:lnTo>
                <a:lnTo>
                  <a:pt x="9881325" y="80308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687196">
            <a:off x="17137590" y="-462607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0" y="0"/>
                </a:moveTo>
                <a:lnTo>
                  <a:pt x="4443666" y="0"/>
                </a:lnTo>
                <a:lnTo>
                  <a:pt x="4443666" y="3344867"/>
                </a:lnTo>
                <a:lnTo>
                  <a:pt x="0" y="33448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21682" y="691314"/>
            <a:ext cx="1242625" cy="1037027"/>
          </a:xfrm>
          <a:custGeom>
            <a:avLst/>
            <a:gdLst/>
            <a:ahLst/>
            <a:cxnLst/>
            <a:rect l="l" t="t" r="r" b="b"/>
            <a:pathLst>
              <a:path w="1242625" h="1037027">
                <a:moveTo>
                  <a:pt x="0" y="0"/>
                </a:moveTo>
                <a:lnTo>
                  <a:pt x="1242625" y="0"/>
                </a:lnTo>
                <a:lnTo>
                  <a:pt x="1242625" y="1037027"/>
                </a:lnTo>
                <a:lnTo>
                  <a:pt x="0" y="1037027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36892" y="2787396"/>
            <a:ext cx="15380094" cy="6526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8" lvl="1" indent="-334644">
              <a:lnSpc>
                <a:spcPct val="150000"/>
              </a:lnSpc>
              <a:buFont typeface="Arial"/>
              <a:buChar char="•"/>
            </a:pPr>
            <a:r>
              <a:rPr lang="en-US" sz="3100" dirty="0">
                <a:solidFill>
                  <a:srgbClr val="737373"/>
                </a:solidFill>
                <a:latin typeface="Poppins"/>
              </a:rPr>
              <a:t>Based on the received character:</a:t>
            </a:r>
          </a:p>
          <a:p>
            <a:pPr marL="1338576" lvl="2" indent="-446192">
              <a:lnSpc>
                <a:spcPct val="150000"/>
              </a:lnSpc>
              <a:buFont typeface="Arial"/>
              <a:buChar char="⚬"/>
            </a:pPr>
            <a:r>
              <a:rPr lang="en-US" sz="3100" dirty="0">
                <a:solidFill>
                  <a:srgbClr val="737373"/>
                </a:solidFill>
                <a:latin typeface="Poppins"/>
              </a:rPr>
              <a:t>Set the corresponding output pins to control the movement of the vehicle (e.g., forward, backward, right, left, stop).</a:t>
            </a:r>
          </a:p>
          <a:p>
            <a:pPr marL="1338576" lvl="2" indent="-446192">
              <a:lnSpc>
                <a:spcPct val="150000"/>
              </a:lnSpc>
              <a:buFont typeface="Arial"/>
              <a:buChar char="⚬"/>
            </a:pPr>
            <a:r>
              <a:rPr lang="en-US" sz="3100" dirty="0">
                <a:solidFill>
                  <a:srgbClr val="737373"/>
                </a:solidFill>
                <a:latin typeface="Poppins"/>
              </a:rPr>
              <a:t>Update the LCD with the corresponding action message (e.g., "Moving Forward", "Turning Left", "Stopping Vehicle").</a:t>
            </a:r>
          </a:p>
          <a:p>
            <a:pPr marL="669288" lvl="1" indent="-334644">
              <a:lnSpc>
                <a:spcPts val="5889"/>
              </a:lnSpc>
              <a:buFont typeface="Arial"/>
              <a:buChar char="•"/>
            </a:pPr>
            <a:r>
              <a:rPr lang="en-US" sz="3099" dirty="0">
                <a:solidFill>
                  <a:srgbClr val="737373"/>
                </a:solidFill>
                <a:latin typeface="Poppins"/>
              </a:rPr>
              <a:t>Configure GPIO pins for interfacing with the LCD and vehicle control in the main function.</a:t>
            </a:r>
          </a:p>
          <a:p>
            <a:pPr marL="669288" lvl="1" indent="-334644">
              <a:lnSpc>
                <a:spcPts val="5889"/>
              </a:lnSpc>
              <a:buFont typeface="Arial"/>
              <a:buChar char="•"/>
            </a:pPr>
            <a:r>
              <a:rPr lang="en-US" sz="3099" dirty="0">
                <a:solidFill>
                  <a:srgbClr val="737373"/>
                </a:solidFill>
                <a:latin typeface="Poppins"/>
              </a:rPr>
              <a:t>The program stays in the main </a:t>
            </a:r>
            <a:r>
              <a:rPr lang="en-GB" sz="3099" dirty="0">
                <a:solidFill>
                  <a:srgbClr val="737373"/>
                </a:solidFill>
                <a:latin typeface="Poppins"/>
              </a:rPr>
              <a:t>function</a:t>
            </a:r>
            <a:r>
              <a:rPr lang="en-US" sz="3099" dirty="0">
                <a:solidFill>
                  <a:srgbClr val="737373"/>
                </a:solidFill>
                <a:latin typeface="Poppins"/>
              </a:rPr>
              <a:t>, continuously monitoring for new serial commands to control the vehicle and updating the LCD accordingly.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316508" y="627790"/>
            <a:ext cx="8327305" cy="1364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83"/>
              </a:lnSpc>
            </a:pPr>
            <a:r>
              <a:rPr lang="en-US" sz="10286">
                <a:solidFill>
                  <a:srgbClr val="000000"/>
                </a:solidFill>
                <a:latin typeface="Hammersmith One"/>
              </a:rPr>
              <a:t>Algorithm</a:t>
            </a:r>
          </a:p>
        </p:txBody>
      </p:sp>
      <p:sp>
        <p:nvSpPr>
          <p:cNvPr id="7" name="Freeform 7"/>
          <p:cNvSpPr/>
          <p:nvPr/>
        </p:nvSpPr>
        <p:spPr>
          <a:xfrm>
            <a:off x="635756" y="1991891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7" y="0"/>
                </a:lnTo>
                <a:lnTo>
                  <a:pt x="1414477" y="372907"/>
                </a:lnTo>
                <a:lnTo>
                  <a:pt x="0" y="37290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>
            <a:off x="13987470" y="-714376"/>
            <a:ext cx="9048445" cy="7353918"/>
          </a:xfrm>
          <a:custGeom>
            <a:avLst/>
            <a:gdLst/>
            <a:ahLst/>
            <a:cxnLst/>
            <a:rect l="l" t="t" r="r" b="b"/>
            <a:pathLst>
              <a:path w="9048445" h="7353918">
                <a:moveTo>
                  <a:pt x="0" y="0"/>
                </a:moveTo>
                <a:lnTo>
                  <a:pt x="9048445" y="0"/>
                </a:lnTo>
                <a:lnTo>
                  <a:pt x="9048445" y="7353918"/>
                </a:lnTo>
                <a:lnTo>
                  <a:pt x="0" y="73539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-2071660" y="-1672434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0" y="0"/>
                </a:moveTo>
                <a:lnTo>
                  <a:pt x="4443665" y="0"/>
                </a:lnTo>
                <a:lnTo>
                  <a:pt x="4443665" y="3344868"/>
                </a:lnTo>
                <a:lnTo>
                  <a:pt x="0" y="3344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21984" y="2400866"/>
            <a:ext cx="1242625" cy="1037027"/>
          </a:xfrm>
          <a:custGeom>
            <a:avLst/>
            <a:gdLst/>
            <a:ahLst/>
            <a:cxnLst/>
            <a:rect l="l" t="t" r="r" b="b"/>
            <a:pathLst>
              <a:path w="1242625" h="1037027">
                <a:moveTo>
                  <a:pt x="0" y="0"/>
                </a:moveTo>
                <a:lnTo>
                  <a:pt x="1242626" y="0"/>
                </a:lnTo>
                <a:lnTo>
                  <a:pt x="1242626" y="1037027"/>
                </a:lnTo>
                <a:lnTo>
                  <a:pt x="0" y="1037027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372079" y="2093586"/>
            <a:ext cx="7305321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Why HC-05?</a:t>
            </a:r>
          </a:p>
        </p:txBody>
      </p:sp>
      <p:sp>
        <p:nvSpPr>
          <p:cNvPr id="6" name="Freeform 6"/>
          <p:cNvSpPr/>
          <p:nvPr/>
        </p:nvSpPr>
        <p:spPr>
          <a:xfrm>
            <a:off x="536058" y="3741892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7" y="0"/>
                </a:lnTo>
                <a:lnTo>
                  <a:pt x="1414477" y="372908"/>
                </a:lnTo>
                <a:lnTo>
                  <a:pt x="0" y="37290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055390-CF7E-C3D6-BB9B-B069A10622E5}"/>
              </a:ext>
            </a:extLst>
          </p:cNvPr>
          <p:cNvSpPr txBox="1"/>
          <p:nvPr/>
        </p:nvSpPr>
        <p:spPr>
          <a:xfrm>
            <a:off x="2590800" y="4911016"/>
            <a:ext cx="11277600" cy="343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Bluetooth Technology Overview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Features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Compact Size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Energy-efficient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Versatility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Ease of use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Compatibility with Microcontrollers</a:t>
            </a:r>
            <a:endParaRPr lang="en-US" sz="3099" dirty="0">
              <a:solidFill>
                <a:srgbClr val="737373"/>
              </a:solidFill>
              <a:latin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>
            <a:off x="13919648" y="5311786"/>
            <a:ext cx="8187207" cy="6653967"/>
          </a:xfrm>
          <a:custGeom>
            <a:avLst/>
            <a:gdLst/>
            <a:ahLst/>
            <a:cxnLst/>
            <a:rect l="l" t="t" r="r" b="b"/>
            <a:pathLst>
              <a:path w="8187207" h="6653967">
                <a:moveTo>
                  <a:pt x="0" y="0"/>
                </a:moveTo>
                <a:lnTo>
                  <a:pt x="8187208" y="0"/>
                </a:lnTo>
                <a:lnTo>
                  <a:pt x="8187208" y="6653966"/>
                </a:lnTo>
                <a:lnTo>
                  <a:pt x="0" y="66539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-2071660" y="-1672434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0" y="0"/>
                </a:moveTo>
                <a:lnTo>
                  <a:pt x="4443665" y="0"/>
                </a:lnTo>
                <a:lnTo>
                  <a:pt x="4443665" y="3344868"/>
                </a:lnTo>
                <a:lnTo>
                  <a:pt x="0" y="3344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4">
            <a:extLst>
              <a:ext uri="{FF2B5EF4-FFF2-40B4-BE49-F238E27FC236}">
                <a16:creationId xmlns:a16="http://schemas.microsoft.com/office/drawing/2014/main" id="{CA43D14E-4BCD-A5EC-FED6-E814FE83DACB}"/>
              </a:ext>
            </a:extLst>
          </p:cNvPr>
          <p:cNvSpPr/>
          <p:nvPr/>
        </p:nvSpPr>
        <p:spPr>
          <a:xfrm>
            <a:off x="621984" y="2400866"/>
            <a:ext cx="1242625" cy="1037027"/>
          </a:xfrm>
          <a:custGeom>
            <a:avLst/>
            <a:gdLst/>
            <a:ahLst/>
            <a:cxnLst/>
            <a:rect l="l" t="t" r="r" b="b"/>
            <a:pathLst>
              <a:path w="1242625" h="1037027">
                <a:moveTo>
                  <a:pt x="0" y="0"/>
                </a:moveTo>
                <a:lnTo>
                  <a:pt x="1242626" y="0"/>
                </a:lnTo>
                <a:lnTo>
                  <a:pt x="1242626" y="1037027"/>
                </a:lnTo>
                <a:lnTo>
                  <a:pt x="0" y="1037027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ACC5D16B-E3B6-255E-6D57-7763BEA56FC6}"/>
              </a:ext>
            </a:extLst>
          </p:cNvPr>
          <p:cNvSpPr txBox="1"/>
          <p:nvPr/>
        </p:nvSpPr>
        <p:spPr>
          <a:xfrm>
            <a:off x="2372079" y="2093586"/>
            <a:ext cx="7305321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Why HC-05?</a:t>
            </a: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66AE3A3A-7611-0053-2F69-24E5B89A017D}"/>
              </a:ext>
            </a:extLst>
          </p:cNvPr>
          <p:cNvSpPr/>
          <p:nvPr/>
        </p:nvSpPr>
        <p:spPr>
          <a:xfrm>
            <a:off x="536058" y="3741892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7" y="0"/>
                </a:lnTo>
                <a:lnTo>
                  <a:pt x="1414477" y="372908"/>
                </a:lnTo>
                <a:lnTo>
                  <a:pt x="0" y="37290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408864-E99C-7C0B-3665-3903EBEF2429}"/>
              </a:ext>
            </a:extLst>
          </p:cNvPr>
          <p:cNvSpPr txBox="1"/>
          <p:nvPr/>
        </p:nvSpPr>
        <p:spPr>
          <a:xfrm>
            <a:off x="2372079" y="4999484"/>
            <a:ext cx="11277600" cy="2953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Serial Communication</a:t>
            </a:r>
          </a:p>
          <a:p>
            <a:pPr marL="457200" marR="0" lvl="0" indent="-4572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Range and Data Rate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Cost-Effectiveness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Applications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Community and Documentation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99" dirty="0">
                <a:solidFill>
                  <a:srgbClr val="737373"/>
                </a:solidFill>
                <a:latin typeface="Poppins"/>
              </a:rPr>
              <a:t>Comparison with Other Modules</a:t>
            </a:r>
            <a:endParaRPr kumimoji="0" lang="en-GB" sz="3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>
            <a:off x="11477078" y="-611652"/>
            <a:ext cx="9048445" cy="7353918"/>
          </a:xfrm>
          <a:custGeom>
            <a:avLst/>
            <a:gdLst/>
            <a:ahLst/>
            <a:cxnLst/>
            <a:rect l="l" t="t" r="r" b="b"/>
            <a:pathLst>
              <a:path w="9048445" h="7353918">
                <a:moveTo>
                  <a:pt x="0" y="0"/>
                </a:moveTo>
                <a:lnTo>
                  <a:pt x="9048445" y="0"/>
                </a:lnTo>
                <a:lnTo>
                  <a:pt x="9048445" y="7353918"/>
                </a:lnTo>
                <a:lnTo>
                  <a:pt x="0" y="73539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-2071660" y="-1672434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0" y="0"/>
                </a:moveTo>
                <a:lnTo>
                  <a:pt x="4443665" y="0"/>
                </a:lnTo>
                <a:lnTo>
                  <a:pt x="4443665" y="3344868"/>
                </a:lnTo>
                <a:lnTo>
                  <a:pt x="0" y="3344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698940" y="4607638"/>
            <a:ext cx="1242625" cy="1037027"/>
          </a:xfrm>
          <a:custGeom>
            <a:avLst/>
            <a:gdLst/>
            <a:ahLst/>
            <a:cxnLst/>
            <a:rect l="l" t="t" r="r" b="b"/>
            <a:pathLst>
              <a:path w="1242625" h="1037027">
                <a:moveTo>
                  <a:pt x="0" y="0"/>
                </a:moveTo>
                <a:lnTo>
                  <a:pt x="1242625" y="0"/>
                </a:lnTo>
                <a:lnTo>
                  <a:pt x="1242625" y="1037027"/>
                </a:lnTo>
                <a:lnTo>
                  <a:pt x="0" y="1037027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132122" y="4257155"/>
            <a:ext cx="668809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Conclusion </a:t>
            </a:r>
          </a:p>
        </p:txBody>
      </p:sp>
      <p:sp>
        <p:nvSpPr>
          <p:cNvPr id="6" name="Freeform 6"/>
          <p:cNvSpPr/>
          <p:nvPr/>
        </p:nvSpPr>
        <p:spPr>
          <a:xfrm rot="-5400000">
            <a:off x="-882359" y="8614566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0" y="0"/>
                </a:moveTo>
                <a:lnTo>
                  <a:pt x="4443665" y="0"/>
                </a:lnTo>
                <a:lnTo>
                  <a:pt x="4443665" y="3344868"/>
                </a:lnTo>
                <a:lnTo>
                  <a:pt x="0" y="3344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4613014" y="6001406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7" y="0"/>
                </a:lnTo>
                <a:lnTo>
                  <a:pt x="1414477" y="372908"/>
                </a:lnTo>
                <a:lnTo>
                  <a:pt x="0" y="37290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>
            <a:off x="11013202" y="2870115"/>
            <a:ext cx="9048445" cy="7353918"/>
          </a:xfrm>
          <a:custGeom>
            <a:avLst/>
            <a:gdLst/>
            <a:ahLst/>
            <a:cxnLst/>
            <a:rect l="l" t="t" r="r" b="b"/>
            <a:pathLst>
              <a:path w="9048445" h="7353918">
                <a:moveTo>
                  <a:pt x="0" y="0"/>
                </a:moveTo>
                <a:lnTo>
                  <a:pt x="9048445" y="0"/>
                </a:lnTo>
                <a:lnTo>
                  <a:pt x="9048445" y="7353918"/>
                </a:lnTo>
                <a:lnTo>
                  <a:pt x="0" y="73539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-2071660" y="-1672434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0" y="0"/>
                </a:moveTo>
                <a:lnTo>
                  <a:pt x="4443665" y="0"/>
                </a:lnTo>
                <a:lnTo>
                  <a:pt x="4443665" y="3344868"/>
                </a:lnTo>
                <a:lnTo>
                  <a:pt x="0" y="3344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292030" y="1028700"/>
            <a:ext cx="1242625" cy="1037027"/>
          </a:xfrm>
          <a:custGeom>
            <a:avLst/>
            <a:gdLst/>
            <a:ahLst/>
            <a:cxnLst/>
            <a:rect l="l" t="t" r="r" b="b"/>
            <a:pathLst>
              <a:path w="1242625" h="1037027">
                <a:moveTo>
                  <a:pt x="0" y="0"/>
                </a:moveTo>
                <a:lnTo>
                  <a:pt x="1242626" y="0"/>
                </a:lnTo>
                <a:lnTo>
                  <a:pt x="1242626" y="1037027"/>
                </a:lnTo>
                <a:lnTo>
                  <a:pt x="0" y="1037027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146023" y="655288"/>
            <a:ext cx="820447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Future Scope: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85309" y="4133342"/>
            <a:ext cx="5388173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 err="1">
                <a:solidFill>
                  <a:srgbClr val="000000"/>
                </a:solidFill>
                <a:latin typeface="Canva Sans Bold"/>
              </a:rPr>
              <a:t>i</a:t>
            </a:r>
            <a:r>
              <a:rPr lang="en-US" sz="3000" dirty="0">
                <a:solidFill>
                  <a:srgbClr val="000000"/>
                </a:solidFill>
                <a:latin typeface="Canva Sans Bold"/>
              </a:rPr>
              <a:t>)Efficiency Monitoring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08742" y="5119134"/>
            <a:ext cx="423981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anva Sans Bold"/>
              </a:rPr>
              <a:t>ii)Closed-Loop Control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03384" y="6144011"/>
            <a:ext cx="4702216" cy="5032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anva Sans Bold"/>
              </a:rPr>
              <a:t>iii)Long Range Controls</a:t>
            </a:r>
          </a:p>
        </p:txBody>
      </p:sp>
      <p:sp>
        <p:nvSpPr>
          <p:cNvPr id="9" name="Freeform 9"/>
          <p:cNvSpPr/>
          <p:nvPr/>
        </p:nvSpPr>
        <p:spPr>
          <a:xfrm>
            <a:off x="2206104" y="2401011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7" y="0"/>
                </a:lnTo>
                <a:lnTo>
                  <a:pt x="1414477" y="372907"/>
                </a:lnTo>
                <a:lnTo>
                  <a:pt x="0" y="37290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726463" flipH="1" flipV="1">
            <a:off x="-3736200" y="-4362426"/>
            <a:ext cx="16425903" cy="13349780"/>
          </a:xfrm>
          <a:custGeom>
            <a:avLst/>
            <a:gdLst/>
            <a:ahLst/>
            <a:cxnLst/>
            <a:rect l="l" t="t" r="r" b="b"/>
            <a:pathLst>
              <a:path w="16425903" h="13349780">
                <a:moveTo>
                  <a:pt x="16425903" y="13349779"/>
                </a:moveTo>
                <a:lnTo>
                  <a:pt x="0" y="13349779"/>
                </a:lnTo>
                <a:lnTo>
                  <a:pt x="0" y="0"/>
                </a:lnTo>
                <a:lnTo>
                  <a:pt x="16425903" y="0"/>
                </a:lnTo>
                <a:lnTo>
                  <a:pt x="16425903" y="1334977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 flipV="1">
            <a:off x="16556025" y="9158997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0" y="3344868"/>
                </a:moveTo>
                <a:lnTo>
                  <a:pt x="4443665" y="3344868"/>
                </a:lnTo>
                <a:lnTo>
                  <a:pt x="4443665" y="0"/>
                </a:lnTo>
                <a:lnTo>
                  <a:pt x="0" y="0"/>
                </a:lnTo>
                <a:lnTo>
                  <a:pt x="0" y="3344868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637987" y="510186"/>
            <a:ext cx="1242625" cy="1037027"/>
          </a:xfrm>
          <a:custGeom>
            <a:avLst/>
            <a:gdLst/>
            <a:ahLst/>
            <a:cxnLst/>
            <a:rect l="l" t="t" r="r" b="b"/>
            <a:pathLst>
              <a:path w="1242625" h="1037027">
                <a:moveTo>
                  <a:pt x="0" y="0"/>
                </a:moveTo>
                <a:lnTo>
                  <a:pt x="1242626" y="0"/>
                </a:lnTo>
                <a:lnTo>
                  <a:pt x="1242626" y="1037028"/>
                </a:lnTo>
                <a:lnTo>
                  <a:pt x="0" y="1037028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7673538" y="4584409"/>
            <a:ext cx="9585762" cy="1562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1722"/>
              </a:lnSpc>
            </a:pPr>
            <a:r>
              <a:rPr lang="en-US" sz="11841">
                <a:solidFill>
                  <a:srgbClr val="000000"/>
                </a:solidFill>
                <a:latin typeface="Hammersmith One"/>
              </a:rPr>
              <a:t>Thank You</a:t>
            </a:r>
          </a:p>
        </p:txBody>
      </p:sp>
      <p:sp>
        <p:nvSpPr>
          <p:cNvPr id="6" name="Freeform 6"/>
          <p:cNvSpPr/>
          <p:nvPr/>
        </p:nvSpPr>
        <p:spPr>
          <a:xfrm>
            <a:off x="15690946" y="6146608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7" y="0"/>
                </a:lnTo>
                <a:lnTo>
                  <a:pt x="1414477" y="372907"/>
                </a:lnTo>
                <a:lnTo>
                  <a:pt x="0" y="37290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26978" y="510186"/>
            <a:ext cx="1242625" cy="1037027"/>
          </a:xfrm>
          <a:custGeom>
            <a:avLst/>
            <a:gdLst/>
            <a:ahLst/>
            <a:cxnLst/>
            <a:rect l="l" t="t" r="r" b="b"/>
            <a:pathLst>
              <a:path w="1242625" h="1037027">
                <a:moveTo>
                  <a:pt x="0" y="0"/>
                </a:moveTo>
                <a:lnTo>
                  <a:pt x="1242626" y="0"/>
                </a:lnTo>
                <a:lnTo>
                  <a:pt x="1242626" y="1037028"/>
                </a:lnTo>
                <a:lnTo>
                  <a:pt x="0" y="1037028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782647" y="2156777"/>
          <a:ext cx="7315200" cy="5181598"/>
        </p:xfrm>
        <a:graphic>
          <a:graphicData uri="http://schemas.openxmlformats.org/drawingml/2006/table">
            <a:tbl>
              <a:tblPr/>
              <a:tblGrid>
                <a:gridCol w="4833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74702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Poppins Bold"/>
                        </a:rPr>
                        <a:t>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Poppins Bold"/>
                        </a:rPr>
                        <a:t>PRN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6724"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Poppins"/>
                        </a:rPr>
                        <a:t>Harsh Bandgar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Poppins"/>
                        </a:rPr>
                        <a:t>21410045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6724"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Poppins"/>
                        </a:rPr>
                        <a:t>Rajwardhan Vichare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Poppins"/>
                        </a:rPr>
                        <a:t>21410058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6724"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Poppins"/>
                        </a:rPr>
                        <a:t>Vishvajeet Jagtap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Poppins"/>
                        </a:rPr>
                        <a:t>21410059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6724"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Poppins"/>
                        </a:rPr>
                        <a:t>Aditya Pachore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2099">
                          <a:solidFill>
                            <a:srgbClr val="000000"/>
                          </a:solidFill>
                          <a:latin typeface="Poppins"/>
                        </a:rPr>
                        <a:t>21410066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2162360" y="653061"/>
            <a:ext cx="7388126" cy="944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16"/>
              </a:lnSpc>
            </a:pPr>
            <a:r>
              <a:rPr lang="en-US" sz="7188">
                <a:solidFill>
                  <a:srgbClr val="000000"/>
                </a:solidFill>
                <a:latin typeface="Hammersmith One"/>
              </a:rPr>
              <a:t>Presenters: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39238" y="4652327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9139238" y="4652327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864978" y="8677910"/>
            <a:ext cx="5916821" cy="580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Guided By: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Mr. S.R. </a:t>
            </a:r>
            <a:r>
              <a:rPr lang="en-US" sz="3399" dirty="0" err="1">
                <a:solidFill>
                  <a:srgbClr val="000000"/>
                </a:solidFill>
                <a:latin typeface="Canva Sans"/>
              </a:rPr>
              <a:t>Khedkar</a:t>
            </a:r>
            <a:endParaRPr lang="en-US" sz="3399" dirty="0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9139237" y="0"/>
            <a:ext cx="13368801" cy="10865189"/>
          </a:xfrm>
          <a:custGeom>
            <a:avLst/>
            <a:gdLst/>
            <a:ahLst/>
            <a:cxnLst/>
            <a:rect l="l" t="t" r="r" b="b"/>
            <a:pathLst>
              <a:path w="13368801" h="10865189">
                <a:moveTo>
                  <a:pt x="0" y="0"/>
                </a:moveTo>
                <a:lnTo>
                  <a:pt x="13368801" y="0"/>
                </a:lnTo>
                <a:lnTo>
                  <a:pt x="13368801" y="10865189"/>
                </a:lnTo>
                <a:lnTo>
                  <a:pt x="0" y="108651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64979" y="8193914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7" y="0"/>
                </a:lnTo>
                <a:lnTo>
                  <a:pt x="1414477" y="372907"/>
                </a:lnTo>
                <a:lnTo>
                  <a:pt x="0" y="3729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672931" y="-496097"/>
            <a:ext cx="13368801" cy="10865189"/>
          </a:xfrm>
          <a:custGeom>
            <a:avLst/>
            <a:gdLst/>
            <a:ahLst/>
            <a:cxnLst/>
            <a:rect l="l" t="t" r="r" b="b"/>
            <a:pathLst>
              <a:path w="13368801" h="10865189">
                <a:moveTo>
                  <a:pt x="0" y="0"/>
                </a:moveTo>
                <a:lnTo>
                  <a:pt x="13368801" y="0"/>
                </a:lnTo>
                <a:lnTo>
                  <a:pt x="13368801" y="10865189"/>
                </a:lnTo>
                <a:lnTo>
                  <a:pt x="0" y="108651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 flipH="1" flipV="1">
            <a:off x="16066167" y="8614566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4443666" y="3344868"/>
                </a:moveTo>
                <a:lnTo>
                  <a:pt x="0" y="3344868"/>
                </a:lnTo>
                <a:lnTo>
                  <a:pt x="0" y="0"/>
                </a:lnTo>
                <a:lnTo>
                  <a:pt x="4443666" y="0"/>
                </a:lnTo>
                <a:lnTo>
                  <a:pt x="4443666" y="3344868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032298" y="1761851"/>
            <a:ext cx="5776850" cy="2823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91"/>
              </a:lnSpc>
            </a:pPr>
            <a:r>
              <a:rPr lang="en-US" sz="11001">
                <a:solidFill>
                  <a:srgbClr val="000000"/>
                </a:solidFill>
                <a:latin typeface="Hammersmith One"/>
              </a:rPr>
              <a:t>Table of Content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610008" y="5867188"/>
            <a:ext cx="5162982" cy="3629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85186" lvl="1" indent="-442593" algn="just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737373"/>
                </a:solidFill>
                <a:latin typeface="Poppins"/>
              </a:rPr>
              <a:t>Introduction</a:t>
            </a:r>
          </a:p>
          <a:p>
            <a:pPr marL="885186" lvl="1" indent="-442593" algn="just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737373"/>
                </a:solidFill>
                <a:latin typeface="Poppins"/>
              </a:rPr>
              <a:t>Objectives</a:t>
            </a:r>
          </a:p>
          <a:p>
            <a:pPr marL="885186" lvl="1" indent="-442593" algn="just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737373"/>
                </a:solidFill>
                <a:latin typeface="Poppins"/>
              </a:rPr>
              <a:t>Components Required</a:t>
            </a:r>
          </a:p>
          <a:p>
            <a:pPr marL="885186" lvl="1" indent="-442593" algn="just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737373"/>
                </a:solidFill>
                <a:latin typeface="Poppins"/>
              </a:rPr>
              <a:t>Circuit Diagram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071927" y="5867188"/>
            <a:ext cx="4734278" cy="2905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85186" lvl="1" indent="-442593" algn="just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737373"/>
                </a:solidFill>
                <a:latin typeface="Poppins"/>
              </a:rPr>
              <a:t>Block Diagram</a:t>
            </a:r>
          </a:p>
          <a:p>
            <a:pPr marL="885186" lvl="1" indent="-442593" algn="just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737373"/>
                </a:solidFill>
                <a:latin typeface="Poppins"/>
              </a:rPr>
              <a:t>Algorithm</a:t>
            </a:r>
          </a:p>
          <a:p>
            <a:pPr marL="885186" lvl="1" indent="-442593" algn="just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737373"/>
                </a:solidFill>
                <a:latin typeface="Poppins"/>
              </a:rPr>
              <a:t>Advantages</a:t>
            </a:r>
          </a:p>
          <a:p>
            <a:pPr marL="885186" lvl="1" indent="-442593" algn="just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737373"/>
                </a:solidFill>
                <a:latin typeface="Poppins"/>
              </a:rPr>
              <a:t>Conclusion</a:t>
            </a:r>
          </a:p>
        </p:txBody>
      </p:sp>
      <p:sp>
        <p:nvSpPr>
          <p:cNvPr id="7" name="Freeform 7"/>
          <p:cNvSpPr/>
          <p:nvPr/>
        </p:nvSpPr>
        <p:spPr>
          <a:xfrm rot="-5400000" flipH="1" flipV="1">
            <a:off x="16709901" y="-835041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4443665" y="3344868"/>
                </a:moveTo>
                <a:lnTo>
                  <a:pt x="0" y="3344868"/>
                </a:lnTo>
                <a:lnTo>
                  <a:pt x="0" y="0"/>
                </a:lnTo>
                <a:lnTo>
                  <a:pt x="4443665" y="0"/>
                </a:lnTo>
                <a:lnTo>
                  <a:pt x="4443665" y="3344868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032298" y="4563590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7" y="0"/>
                </a:lnTo>
                <a:lnTo>
                  <a:pt x="1414477" y="372907"/>
                </a:lnTo>
                <a:lnTo>
                  <a:pt x="0" y="3729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51796" y="-118241"/>
            <a:ext cx="13368801" cy="10865189"/>
          </a:xfrm>
          <a:custGeom>
            <a:avLst/>
            <a:gdLst/>
            <a:ahLst/>
            <a:cxnLst/>
            <a:rect l="l" t="t" r="r" b="b"/>
            <a:pathLst>
              <a:path w="13368801" h="10865189">
                <a:moveTo>
                  <a:pt x="0" y="0"/>
                </a:moveTo>
                <a:lnTo>
                  <a:pt x="13368801" y="0"/>
                </a:lnTo>
                <a:lnTo>
                  <a:pt x="13368801" y="10865188"/>
                </a:lnTo>
                <a:lnTo>
                  <a:pt x="0" y="108651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 flipH="1" flipV="1">
            <a:off x="16066167" y="8614566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4443666" y="3344868"/>
                </a:moveTo>
                <a:lnTo>
                  <a:pt x="0" y="3344868"/>
                </a:lnTo>
                <a:lnTo>
                  <a:pt x="0" y="0"/>
                </a:lnTo>
                <a:lnTo>
                  <a:pt x="4443666" y="0"/>
                </a:lnTo>
                <a:lnTo>
                  <a:pt x="4443666" y="3344868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2919961" y="1890646"/>
            <a:ext cx="6705131" cy="670513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7C00">
                <a:alpha val="1568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146643" y="6147412"/>
            <a:ext cx="3835511" cy="383551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7C00">
                <a:alpha val="15686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7117005" y="3696073"/>
            <a:ext cx="10913819" cy="4091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0"/>
              </a:lnSpc>
            </a:pPr>
            <a:r>
              <a:rPr lang="en-US" sz="3300" dirty="0">
                <a:solidFill>
                  <a:srgbClr val="000000"/>
                </a:solidFill>
                <a:latin typeface="Canva Sans"/>
              </a:rPr>
              <a:t>The "</a:t>
            </a:r>
            <a:r>
              <a:rPr lang="en-GB" sz="3300" dirty="0">
                <a:solidFill>
                  <a:srgbClr val="000000"/>
                </a:solidFill>
                <a:latin typeface="Canva Sans"/>
              </a:rPr>
              <a:t>App Based Control and Monitor Using LPC2138</a:t>
            </a:r>
            <a:r>
              <a:rPr lang="en-US" sz="3300" dirty="0">
                <a:solidFill>
                  <a:srgbClr val="000000"/>
                </a:solidFill>
                <a:latin typeface="Canva Sans"/>
              </a:rPr>
              <a:t>" project embodies a sophisticated blend of hardware components, including the LPC2138 microcontroller, L293D motor driver, and HC-05 Bluetooth module, to establish a robust and user-friendly interface for controlling a set of four motors through a mobile application.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212255" y="704898"/>
            <a:ext cx="9509955" cy="1652473"/>
            <a:chOff x="0" y="0"/>
            <a:chExt cx="12679940" cy="2203298"/>
          </a:xfrm>
        </p:grpSpPr>
        <p:sp>
          <p:nvSpPr>
            <p:cNvPr id="10" name="Freeform 10"/>
            <p:cNvSpPr/>
            <p:nvPr/>
          </p:nvSpPr>
          <p:spPr>
            <a:xfrm>
              <a:off x="114568" y="0"/>
              <a:ext cx="1656834" cy="1382703"/>
            </a:xfrm>
            <a:custGeom>
              <a:avLst/>
              <a:gdLst/>
              <a:ahLst/>
              <a:cxnLst/>
              <a:rect l="l" t="t" r="r" b="b"/>
              <a:pathLst>
                <a:path w="1656834" h="1382703">
                  <a:moveTo>
                    <a:pt x="0" y="0"/>
                  </a:moveTo>
                  <a:lnTo>
                    <a:pt x="1656834" y="0"/>
                  </a:lnTo>
                  <a:lnTo>
                    <a:pt x="1656834" y="1382703"/>
                  </a:lnTo>
                  <a:lnTo>
                    <a:pt x="0" y="13827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 cstate="print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771402" y="228600"/>
              <a:ext cx="10908538" cy="1974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0779"/>
                </a:lnSpc>
              </a:pPr>
              <a:r>
                <a:rPr lang="en-US" sz="10888">
                  <a:solidFill>
                    <a:srgbClr val="000000"/>
                  </a:solidFill>
                  <a:latin typeface="Hammersmith One"/>
                </a:rPr>
                <a:t>Introduction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1706088"/>
              <a:ext cx="1885969" cy="497210"/>
            </a:xfrm>
            <a:custGeom>
              <a:avLst/>
              <a:gdLst/>
              <a:ahLst/>
              <a:cxnLst/>
              <a:rect l="l" t="t" r="r" b="b"/>
              <a:pathLst>
                <a:path w="1885969" h="497210">
                  <a:moveTo>
                    <a:pt x="0" y="0"/>
                  </a:moveTo>
                  <a:lnTo>
                    <a:pt x="1885969" y="0"/>
                  </a:lnTo>
                  <a:lnTo>
                    <a:pt x="1885969" y="497210"/>
                  </a:lnTo>
                  <a:lnTo>
                    <a:pt x="0" y="4972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2465" y="1184805"/>
            <a:ext cx="1242625" cy="1037027"/>
          </a:xfrm>
          <a:custGeom>
            <a:avLst/>
            <a:gdLst/>
            <a:ahLst/>
            <a:cxnLst/>
            <a:rect l="l" t="t" r="r" b="b"/>
            <a:pathLst>
              <a:path w="1242625" h="1037027">
                <a:moveTo>
                  <a:pt x="0" y="0"/>
                </a:moveTo>
                <a:lnTo>
                  <a:pt x="1242625" y="0"/>
                </a:lnTo>
                <a:lnTo>
                  <a:pt x="1242625" y="1037028"/>
                </a:lnTo>
                <a:lnTo>
                  <a:pt x="0" y="1037028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887343" y="7413486"/>
            <a:ext cx="13368801" cy="10865189"/>
          </a:xfrm>
          <a:custGeom>
            <a:avLst/>
            <a:gdLst/>
            <a:ahLst/>
            <a:cxnLst/>
            <a:rect l="l" t="t" r="r" b="b"/>
            <a:pathLst>
              <a:path w="13368801" h="10865189">
                <a:moveTo>
                  <a:pt x="0" y="0"/>
                </a:moveTo>
                <a:lnTo>
                  <a:pt x="13368801" y="0"/>
                </a:lnTo>
                <a:lnTo>
                  <a:pt x="13368801" y="10865189"/>
                </a:lnTo>
                <a:lnTo>
                  <a:pt x="0" y="108651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5400000">
            <a:off x="-2865566" y="-1672434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0" y="0"/>
                </a:moveTo>
                <a:lnTo>
                  <a:pt x="4443665" y="0"/>
                </a:lnTo>
                <a:lnTo>
                  <a:pt x="4443665" y="3344868"/>
                </a:lnTo>
                <a:lnTo>
                  <a:pt x="0" y="33448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983146" y="1257300"/>
            <a:ext cx="9221455" cy="1427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784"/>
              </a:lnSpc>
            </a:pPr>
            <a:r>
              <a:rPr lang="en-US" sz="10893">
                <a:solidFill>
                  <a:srgbClr val="000000"/>
                </a:solidFill>
                <a:latin typeface="Hammersmith One"/>
              </a:rPr>
              <a:t>Objectives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27056" y="3704433"/>
            <a:ext cx="16007156" cy="358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1.    Configure HC-05 and LPC2138.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 Bold"/>
            </a:endParaR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2.    Configure L293D and LPC2138.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 Bold"/>
            </a:endParaR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3.    Design and implement a user interface for vehcle control using a 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        Bluetooth Application.</a:t>
            </a:r>
          </a:p>
        </p:txBody>
      </p:sp>
      <p:sp>
        <p:nvSpPr>
          <p:cNvPr id="7" name="Freeform 7"/>
          <p:cNvSpPr/>
          <p:nvPr/>
        </p:nvSpPr>
        <p:spPr>
          <a:xfrm>
            <a:off x="1245589" y="2560792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7" y="0"/>
                </a:lnTo>
                <a:lnTo>
                  <a:pt x="1414477" y="372907"/>
                </a:lnTo>
                <a:lnTo>
                  <a:pt x="0" y="37290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4000" y="6619580"/>
            <a:ext cx="13368801" cy="10865189"/>
          </a:xfrm>
          <a:custGeom>
            <a:avLst/>
            <a:gdLst/>
            <a:ahLst/>
            <a:cxnLst/>
            <a:rect l="l" t="t" r="r" b="b"/>
            <a:pathLst>
              <a:path w="13368801" h="10865189">
                <a:moveTo>
                  <a:pt x="0" y="0"/>
                </a:moveTo>
                <a:lnTo>
                  <a:pt x="13368801" y="0"/>
                </a:lnTo>
                <a:lnTo>
                  <a:pt x="13368801" y="10865189"/>
                </a:lnTo>
                <a:lnTo>
                  <a:pt x="0" y="108651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-2071660" y="-1672434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0" y="0"/>
                </a:moveTo>
                <a:lnTo>
                  <a:pt x="4443665" y="0"/>
                </a:lnTo>
                <a:lnTo>
                  <a:pt x="4443665" y="3344868"/>
                </a:lnTo>
                <a:lnTo>
                  <a:pt x="0" y="3344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822606" y="819493"/>
            <a:ext cx="1242625" cy="1037027"/>
          </a:xfrm>
          <a:custGeom>
            <a:avLst/>
            <a:gdLst/>
            <a:ahLst/>
            <a:cxnLst/>
            <a:rect l="l" t="t" r="r" b="b"/>
            <a:pathLst>
              <a:path w="1242625" h="1037027">
                <a:moveTo>
                  <a:pt x="0" y="0"/>
                </a:moveTo>
                <a:lnTo>
                  <a:pt x="1242626" y="0"/>
                </a:lnTo>
                <a:lnTo>
                  <a:pt x="1242626" y="1037027"/>
                </a:lnTo>
                <a:lnTo>
                  <a:pt x="0" y="1037027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033255" y="4677994"/>
            <a:ext cx="4930668" cy="3883172"/>
          </a:xfrm>
          <a:custGeom>
            <a:avLst/>
            <a:gdLst/>
            <a:ahLst/>
            <a:cxnLst/>
            <a:rect l="l" t="t" r="r" b="b"/>
            <a:pathLst>
              <a:path w="4930668" h="3883172">
                <a:moveTo>
                  <a:pt x="0" y="0"/>
                </a:moveTo>
                <a:lnTo>
                  <a:pt x="4930668" y="0"/>
                </a:lnTo>
                <a:lnTo>
                  <a:pt x="4930668" y="3883172"/>
                </a:lnTo>
                <a:lnTo>
                  <a:pt x="0" y="388317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427" b="-9426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43896" y="6895805"/>
            <a:ext cx="7078311" cy="3199397"/>
          </a:xfrm>
          <a:custGeom>
            <a:avLst/>
            <a:gdLst/>
            <a:ahLst/>
            <a:cxnLst/>
            <a:rect l="l" t="t" r="r" b="b"/>
            <a:pathLst>
              <a:path w="7078311" h="3199397">
                <a:moveTo>
                  <a:pt x="0" y="0"/>
                </a:moveTo>
                <a:lnTo>
                  <a:pt x="7078311" y="0"/>
                </a:lnTo>
                <a:lnTo>
                  <a:pt x="7078311" y="3199396"/>
                </a:lnTo>
                <a:lnTo>
                  <a:pt x="0" y="319939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8" name="AutoShape 8"/>
          <p:cNvSpPr/>
          <p:nvPr/>
        </p:nvSpPr>
        <p:spPr>
          <a:xfrm flipV="1">
            <a:off x="12773557" y="4578742"/>
            <a:ext cx="0" cy="398295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H="1" flipV="1">
            <a:off x="7035309" y="6591300"/>
            <a:ext cx="5130863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H="1" flipV="1">
            <a:off x="12933158" y="4237715"/>
            <a:ext cx="5130863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Freeform 11"/>
          <p:cNvSpPr/>
          <p:nvPr/>
        </p:nvSpPr>
        <p:spPr>
          <a:xfrm>
            <a:off x="1736680" y="2221833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8" y="0"/>
                </a:lnTo>
                <a:lnTo>
                  <a:pt x="1414478" y="372907"/>
                </a:lnTo>
                <a:lnTo>
                  <a:pt x="0" y="37290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8192097" y="2210236"/>
            <a:ext cx="3702769" cy="4099725"/>
          </a:xfrm>
          <a:custGeom>
            <a:avLst/>
            <a:gdLst/>
            <a:ahLst/>
            <a:cxnLst/>
            <a:rect l="l" t="t" r="r" b="b"/>
            <a:pathLst>
              <a:path w="4402319" h="4891466">
                <a:moveTo>
                  <a:pt x="0" y="0"/>
                </a:moveTo>
                <a:lnTo>
                  <a:pt x="4402319" y="0"/>
                </a:lnTo>
                <a:lnTo>
                  <a:pt x="4402319" y="4891466"/>
                </a:lnTo>
                <a:lnTo>
                  <a:pt x="0" y="489146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3440168" y="794792"/>
            <a:ext cx="8199424" cy="1427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779"/>
              </a:lnSpc>
            </a:pPr>
            <a:r>
              <a:rPr lang="en-US" sz="10888" dirty="0">
                <a:solidFill>
                  <a:srgbClr val="000000"/>
                </a:solidFill>
                <a:latin typeface="Hammersmith One"/>
              </a:rPr>
              <a:t>Components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16554" y="3278431"/>
            <a:ext cx="6225788" cy="3077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HC-05 Bluetooth Module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L293D Motor Driver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IN" sz="3399" dirty="0">
                <a:solidFill>
                  <a:srgbClr val="000000"/>
                </a:solidFill>
                <a:latin typeface="Canva Sans"/>
              </a:rPr>
              <a:t>LPC-2138</a:t>
            </a:r>
            <a:endParaRPr lang="en-US" sz="3399" dirty="0">
              <a:solidFill>
                <a:srgbClr val="000000"/>
              </a:solidFill>
              <a:latin typeface="Canva Sans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DC Motor(12V)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LCD 16*2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D020A94-870E-3AF8-8A4B-1C2EAB89D6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2371" y="1014329"/>
            <a:ext cx="4752435" cy="292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8FE2346-0952-E2CE-3A4A-142B0302B30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758987" y="6020698"/>
            <a:ext cx="3319610" cy="35464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1243732" y="8767127"/>
            <a:ext cx="4986867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Proteus Circuit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2465" y="1184805"/>
            <a:ext cx="1242625" cy="1037027"/>
          </a:xfrm>
          <a:custGeom>
            <a:avLst/>
            <a:gdLst/>
            <a:ahLst/>
            <a:cxnLst/>
            <a:rect l="l" t="t" r="r" b="b"/>
            <a:pathLst>
              <a:path w="1242625" h="1037027">
                <a:moveTo>
                  <a:pt x="0" y="0"/>
                </a:moveTo>
                <a:lnTo>
                  <a:pt x="1242625" y="0"/>
                </a:lnTo>
                <a:lnTo>
                  <a:pt x="1242625" y="1037028"/>
                </a:lnTo>
                <a:lnTo>
                  <a:pt x="0" y="1037028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887343" y="7413486"/>
            <a:ext cx="13368801" cy="10865189"/>
          </a:xfrm>
          <a:custGeom>
            <a:avLst/>
            <a:gdLst/>
            <a:ahLst/>
            <a:cxnLst/>
            <a:rect l="l" t="t" r="r" b="b"/>
            <a:pathLst>
              <a:path w="13368801" h="10865189">
                <a:moveTo>
                  <a:pt x="0" y="0"/>
                </a:moveTo>
                <a:lnTo>
                  <a:pt x="13368801" y="0"/>
                </a:lnTo>
                <a:lnTo>
                  <a:pt x="13368801" y="10865189"/>
                </a:lnTo>
                <a:lnTo>
                  <a:pt x="0" y="108651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5400000" flipH="1" flipV="1">
            <a:off x="15361877" y="184460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4443665" y="3344868"/>
                </a:moveTo>
                <a:lnTo>
                  <a:pt x="0" y="3344868"/>
                </a:lnTo>
                <a:lnTo>
                  <a:pt x="0" y="0"/>
                </a:lnTo>
                <a:lnTo>
                  <a:pt x="4443665" y="0"/>
                </a:lnTo>
                <a:lnTo>
                  <a:pt x="4443665" y="334486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26539" y="2498635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7" y="0"/>
                </a:lnTo>
                <a:lnTo>
                  <a:pt x="1414477" y="372908"/>
                </a:lnTo>
                <a:lnTo>
                  <a:pt x="0" y="37290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26539" y="3865305"/>
            <a:ext cx="14149008" cy="3056397"/>
          </a:xfrm>
          <a:custGeom>
            <a:avLst/>
            <a:gdLst/>
            <a:ahLst/>
            <a:cxnLst/>
            <a:rect l="l" t="t" r="r" b="b"/>
            <a:pathLst>
              <a:path w="14149008" h="3056397">
                <a:moveTo>
                  <a:pt x="0" y="0"/>
                </a:moveTo>
                <a:lnTo>
                  <a:pt x="14149008" y="0"/>
                </a:lnTo>
                <a:lnTo>
                  <a:pt x="14149008" y="3056396"/>
                </a:lnTo>
                <a:lnTo>
                  <a:pt x="0" y="305639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983146" y="1257300"/>
            <a:ext cx="10179823" cy="1427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784"/>
              </a:lnSpc>
            </a:pPr>
            <a:r>
              <a:rPr lang="en-US" sz="10893">
                <a:solidFill>
                  <a:srgbClr val="000000"/>
                </a:solidFill>
                <a:latin typeface="Hammersmith One"/>
              </a:rPr>
              <a:t>Block Diagram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96872" flipH="1" flipV="1">
            <a:off x="14545354" y="-2023520"/>
            <a:ext cx="9881325" cy="8030822"/>
          </a:xfrm>
          <a:custGeom>
            <a:avLst/>
            <a:gdLst/>
            <a:ahLst/>
            <a:cxnLst/>
            <a:rect l="l" t="t" r="r" b="b"/>
            <a:pathLst>
              <a:path w="9881325" h="8030822">
                <a:moveTo>
                  <a:pt x="9881325" y="8030822"/>
                </a:moveTo>
                <a:lnTo>
                  <a:pt x="0" y="8030822"/>
                </a:lnTo>
                <a:lnTo>
                  <a:pt x="0" y="0"/>
                </a:lnTo>
                <a:lnTo>
                  <a:pt x="9881325" y="0"/>
                </a:lnTo>
                <a:lnTo>
                  <a:pt x="9881325" y="80308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-2221833" y="9807699"/>
            <a:ext cx="4443665" cy="3344868"/>
          </a:xfrm>
          <a:custGeom>
            <a:avLst/>
            <a:gdLst/>
            <a:ahLst/>
            <a:cxnLst/>
            <a:rect l="l" t="t" r="r" b="b"/>
            <a:pathLst>
              <a:path w="4443665" h="3344868">
                <a:moveTo>
                  <a:pt x="0" y="0"/>
                </a:moveTo>
                <a:lnTo>
                  <a:pt x="4443666" y="0"/>
                </a:lnTo>
                <a:lnTo>
                  <a:pt x="4443666" y="3344867"/>
                </a:lnTo>
                <a:lnTo>
                  <a:pt x="0" y="33448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21682" y="691314"/>
            <a:ext cx="1242625" cy="1037027"/>
          </a:xfrm>
          <a:custGeom>
            <a:avLst/>
            <a:gdLst/>
            <a:ahLst/>
            <a:cxnLst/>
            <a:rect l="l" t="t" r="r" b="b"/>
            <a:pathLst>
              <a:path w="1242625" h="1037027">
                <a:moveTo>
                  <a:pt x="0" y="0"/>
                </a:moveTo>
                <a:lnTo>
                  <a:pt x="1242625" y="0"/>
                </a:lnTo>
                <a:lnTo>
                  <a:pt x="1242625" y="1037027"/>
                </a:lnTo>
                <a:lnTo>
                  <a:pt x="0" y="1037027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35756" y="2688994"/>
            <a:ext cx="15770052" cy="6551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8" lvl="1" indent="-334644">
              <a:lnSpc>
                <a:spcPct val="200000"/>
              </a:lnSpc>
              <a:buFont typeface="Arial"/>
              <a:buChar char="•"/>
            </a:pPr>
            <a:r>
              <a:rPr lang="en-US" sz="3100" dirty="0">
                <a:solidFill>
                  <a:srgbClr val="737373"/>
                </a:solidFill>
                <a:latin typeface="Poppins"/>
              </a:rPr>
              <a:t>Initialize CPU clock using PLL for desired frequency.</a:t>
            </a:r>
          </a:p>
          <a:p>
            <a:pPr marL="669288" lvl="1" indent="-334644">
              <a:lnSpc>
                <a:spcPct val="200000"/>
              </a:lnSpc>
              <a:buFont typeface="Arial"/>
              <a:buChar char="•"/>
            </a:pPr>
            <a:r>
              <a:rPr lang="en-US" sz="3100" dirty="0">
                <a:solidFill>
                  <a:srgbClr val="737373"/>
                </a:solidFill>
                <a:latin typeface="Poppins"/>
              </a:rPr>
              <a:t>Set up the data and control pins for the LCD.</a:t>
            </a:r>
          </a:p>
          <a:p>
            <a:pPr marL="669288" lvl="1" indent="-334644">
              <a:lnSpc>
                <a:spcPct val="200000"/>
              </a:lnSpc>
              <a:buFont typeface="Arial"/>
              <a:buChar char="•"/>
            </a:pPr>
            <a:r>
              <a:rPr lang="en-US" sz="3100" dirty="0">
                <a:solidFill>
                  <a:srgbClr val="737373"/>
                </a:solidFill>
                <a:latin typeface="Poppins"/>
              </a:rPr>
              <a:t>Send initialization commands to set up the LCD in 4-bit mode, specify display parameters, and clear the display.</a:t>
            </a:r>
          </a:p>
          <a:p>
            <a:pPr marL="669288" lvl="1" indent="-334644">
              <a:lnSpc>
                <a:spcPct val="200000"/>
              </a:lnSpc>
              <a:buFont typeface="Arial"/>
              <a:buChar char="•"/>
            </a:pPr>
            <a:r>
              <a:rPr lang="en-US" sz="3100" dirty="0">
                <a:solidFill>
                  <a:srgbClr val="737373"/>
                </a:solidFill>
                <a:latin typeface="Poppins"/>
              </a:rPr>
              <a:t>Configure UART for serial communication.</a:t>
            </a:r>
          </a:p>
          <a:p>
            <a:pPr marL="669288" lvl="1" indent="-334644">
              <a:lnSpc>
                <a:spcPct val="200000"/>
              </a:lnSpc>
              <a:buFont typeface="Arial"/>
              <a:buChar char="•"/>
            </a:pPr>
            <a:r>
              <a:rPr lang="en-US" sz="3100" dirty="0">
                <a:solidFill>
                  <a:srgbClr val="737373"/>
                </a:solidFill>
                <a:latin typeface="Poppins"/>
              </a:rPr>
              <a:t>Continuously monitor for incoming characters over the serial interface.</a:t>
            </a:r>
          </a:p>
          <a:p>
            <a:pPr>
              <a:lnSpc>
                <a:spcPct val="200000"/>
              </a:lnSpc>
            </a:pPr>
            <a:endParaRPr lang="en-US" sz="3099" dirty="0">
              <a:solidFill>
                <a:srgbClr val="737373"/>
              </a:solidFill>
              <a:latin typeface="Poppi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316508" y="627790"/>
            <a:ext cx="8327305" cy="1364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83"/>
              </a:lnSpc>
            </a:pPr>
            <a:r>
              <a:rPr lang="en-US" sz="10286">
                <a:solidFill>
                  <a:srgbClr val="000000"/>
                </a:solidFill>
                <a:latin typeface="Hammersmith One"/>
              </a:rPr>
              <a:t>Algorithm</a:t>
            </a:r>
          </a:p>
        </p:txBody>
      </p:sp>
      <p:sp>
        <p:nvSpPr>
          <p:cNvPr id="7" name="Freeform 7"/>
          <p:cNvSpPr/>
          <p:nvPr/>
        </p:nvSpPr>
        <p:spPr>
          <a:xfrm>
            <a:off x="635756" y="1991891"/>
            <a:ext cx="1414477" cy="372908"/>
          </a:xfrm>
          <a:custGeom>
            <a:avLst/>
            <a:gdLst/>
            <a:ahLst/>
            <a:cxnLst/>
            <a:rect l="l" t="t" r="r" b="b"/>
            <a:pathLst>
              <a:path w="1414477" h="372908">
                <a:moveTo>
                  <a:pt x="0" y="0"/>
                </a:moveTo>
                <a:lnTo>
                  <a:pt x="1414477" y="0"/>
                </a:lnTo>
                <a:lnTo>
                  <a:pt x="1414477" y="372907"/>
                </a:lnTo>
                <a:lnTo>
                  <a:pt x="0" y="37290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378</Words>
  <Application>Microsoft Office PowerPoint</Application>
  <PresentationFormat>Custom</PresentationFormat>
  <Paragraphs>75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Hammersmith One</vt:lpstr>
      <vt:lpstr>Poppins Italics</vt:lpstr>
      <vt:lpstr>Canva Sans Bold</vt:lpstr>
      <vt:lpstr>Canva Sans</vt:lpstr>
      <vt:lpstr>Poppins Bold</vt:lpstr>
      <vt:lpstr>Poppins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minimalist business project presentation</dc:title>
  <dc:creator>Vishvajeet Jagtap</dc:creator>
  <cp:lastModifiedBy>Aditya Pachore</cp:lastModifiedBy>
  <cp:revision>8</cp:revision>
  <dcterms:created xsi:type="dcterms:W3CDTF">2006-08-16T00:00:00Z</dcterms:created>
  <dcterms:modified xsi:type="dcterms:W3CDTF">2023-11-21T08:41:16Z</dcterms:modified>
  <dc:identifier>DAFhxt4R55U</dc:identifier>
</cp:coreProperties>
</file>

<file path=docProps/thumbnail.jpeg>
</file>